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8" r:id="rId4"/>
    <p:sldId id="260"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6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6D9BF88-22B3-41AA-8EB5-D7928211E66E}" type="datetimeFigureOut">
              <a:rPr lang="en-US" smtClean="0"/>
              <a:t>1/12/2016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49B9F45-CB82-40D3-BA40-29F2E99570A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6D9BF88-22B3-41AA-8EB5-D7928211E66E}" type="datetimeFigureOut">
              <a:rPr lang="en-US" smtClean="0"/>
              <a:t>1/12/2016</a:t>
            </a:fld>
            <a:endParaRPr lang="en-US"/>
          </a:p>
        </p:txBody>
      </p:sp>
      <p:sp>
        <p:nvSpPr>
          <p:cNvPr id="9" name="Slide Number Placeholder 8"/>
          <p:cNvSpPr>
            <a:spLocks noGrp="1"/>
          </p:cNvSpPr>
          <p:nvPr>
            <p:ph type="sldNum" sz="quarter" idx="15"/>
          </p:nvPr>
        </p:nvSpPr>
        <p:spPr/>
        <p:txBody>
          <a:bodyPr rtlCol="0"/>
          <a:lstStyle/>
          <a:p>
            <a:fld id="{949B9F45-CB82-40D3-BA40-29F2E99570A5}"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6D9BF88-22B3-41AA-8EB5-D7928211E66E}" type="datetimeFigureOut">
              <a:rPr lang="en-US" smtClean="0"/>
              <a:t>1/12/2016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49B9F45-CB82-40D3-BA40-29F2E99570A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6D9BF88-22B3-41AA-8EB5-D7928211E66E}"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9B9F45-CB82-40D3-BA40-29F2E99570A5}"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6D9BF88-22B3-41AA-8EB5-D7928211E66E}" type="datetimeFigureOut">
              <a:rPr lang="en-US" smtClean="0"/>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9B9F45-CB82-40D3-BA40-29F2E99570A5}"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6D9BF88-22B3-41AA-8EB5-D7928211E66E}" type="datetimeFigureOut">
              <a:rPr lang="en-US" smtClean="0"/>
              <a:t>1/12/2016</a:t>
            </a:fld>
            <a:endParaRPr lang="en-US"/>
          </a:p>
        </p:txBody>
      </p:sp>
      <p:sp>
        <p:nvSpPr>
          <p:cNvPr id="7" name="Slide Number Placeholder 6"/>
          <p:cNvSpPr>
            <a:spLocks noGrp="1"/>
          </p:cNvSpPr>
          <p:nvPr>
            <p:ph type="sldNum" sz="quarter" idx="11"/>
          </p:nvPr>
        </p:nvSpPr>
        <p:spPr/>
        <p:txBody>
          <a:bodyPr rtlCol="0"/>
          <a:lstStyle/>
          <a:p>
            <a:fld id="{949B9F45-CB82-40D3-BA40-29F2E99570A5}"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D9BF88-22B3-41AA-8EB5-D7928211E66E}" type="datetimeFigureOut">
              <a:rPr lang="en-US" smtClean="0"/>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9B9F45-CB82-40D3-BA40-29F2E99570A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6D9BF88-22B3-41AA-8EB5-D7928211E66E}" type="datetimeFigureOut">
              <a:rPr lang="en-US" smtClean="0"/>
              <a:t>1/12/2016</a:t>
            </a:fld>
            <a:endParaRPr lang="en-US"/>
          </a:p>
        </p:txBody>
      </p:sp>
      <p:sp>
        <p:nvSpPr>
          <p:cNvPr id="22" name="Slide Number Placeholder 21"/>
          <p:cNvSpPr>
            <a:spLocks noGrp="1"/>
          </p:cNvSpPr>
          <p:nvPr>
            <p:ph type="sldNum" sz="quarter" idx="15"/>
          </p:nvPr>
        </p:nvSpPr>
        <p:spPr/>
        <p:txBody>
          <a:bodyPr rtlCol="0"/>
          <a:lstStyle/>
          <a:p>
            <a:fld id="{949B9F45-CB82-40D3-BA40-29F2E99570A5}"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6D9BF88-22B3-41AA-8EB5-D7928211E66E}" type="datetimeFigureOut">
              <a:rPr lang="en-US" smtClean="0"/>
              <a:t>1/12/2016</a:t>
            </a:fld>
            <a:endParaRPr lang="en-US"/>
          </a:p>
        </p:txBody>
      </p:sp>
      <p:sp>
        <p:nvSpPr>
          <p:cNvPr id="18" name="Slide Number Placeholder 17"/>
          <p:cNvSpPr>
            <a:spLocks noGrp="1"/>
          </p:cNvSpPr>
          <p:nvPr>
            <p:ph type="sldNum" sz="quarter" idx="11"/>
          </p:nvPr>
        </p:nvSpPr>
        <p:spPr/>
        <p:txBody>
          <a:bodyPr rtlCol="0"/>
          <a:lstStyle/>
          <a:p>
            <a:fld id="{949B9F45-CB82-40D3-BA40-29F2E99570A5}"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6D9BF88-22B3-41AA-8EB5-D7928211E66E}"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B9F45-CB82-40D3-BA40-29F2E99570A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6D9BF88-22B3-41AA-8EB5-D7928211E66E}"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B9F45-CB82-40D3-BA40-29F2E99570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D9BF88-22B3-41AA-8EB5-D7928211E66E}" type="datetimeFigureOut">
              <a:rPr lang="en-US" smtClean="0"/>
              <a:t>1/12/2016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49B9F45-CB82-40D3-BA40-29F2E99570A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057400" y="304800"/>
            <a:ext cx="6705600" cy="2412522"/>
          </a:xfrm>
        </p:spPr>
        <p:txBody>
          <a:bodyPr>
            <a:normAutofit/>
          </a:bodyPr>
          <a:lstStyle/>
          <a:p>
            <a:pPr algn="ctr"/>
            <a:r>
              <a:rPr lang="en-US" sz="2800" dirty="0" smtClean="0"/>
              <a:t>Chemical </a:t>
            </a:r>
            <a:r>
              <a:rPr lang="en-US" sz="2800" dirty="0" smtClean="0"/>
              <a:t>Process Operator </a:t>
            </a:r>
          </a:p>
          <a:p>
            <a:pPr algn="ctr"/>
            <a:r>
              <a:rPr lang="en-US" sz="2800" dirty="0" smtClean="0"/>
              <a:t>Career Academy</a:t>
            </a:r>
          </a:p>
          <a:p>
            <a:pPr algn="ctr"/>
            <a:r>
              <a:rPr lang="en-US" sz="2800" dirty="0" smtClean="0"/>
              <a:t>2016-2017</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5410200"/>
            <a:ext cx="6499169" cy="806226"/>
          </a:xfrm>
          <a:prstGeom prst="rect">
            <a:avLst/>
          </a:prstGeom>
        </p:spPr>
      </p:pic>
    </p:spTree>
    <p:extLst>
      <p:ext uri="{BB962C8B-B14F-4D97-AF65-F5344CB8AC3E}">
        <p14:creationId xmlns:p14="http://schemas.microsoft.com/office/powerpoint/2010/main" val="38605950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411162"/>
          </a:xfrm>
        </p:spPr>
        <p:txBody>
          <a:bodyPr>
            <a:normAutofit fontScale="90000"/>
          </a:bodyPr>
          <a:lstStyle/>
          <a:p>
            <a:r>
              <a:rPr lang="en-US" b="1" dirty="0" smtClean="0"/>
              <a:t>Earning Potential</a:t>
            </a:r>
            <a:endParaRPr lang="en-US" b="1"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5983" y="685800"/>
            <a:ext cx="6480618" cy="6057970"/>
          </a:xfrm>
        </p:spPr>
      </p:pic>
    </p:spTree>
    <p:extLst>
      <p:ext uri="{BB962C8B-B14F-4D97-AF65-F5344CB8AC3E}">
        <p14:creationId xmlns:p14="http://schemas.microsoft.com/office/powerpoint/2010/main" val="1302798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838200"/>
          </a:xfrm>
        </p:spPr>
        <p:txBody>
          <a:bodyPr/>
          <a:lstStyle/>
          <a:p>
            <a:r>
              <a:rPr lang="en-US" b="1" dirty="0" smtClean="0">
                <a:solidFill>
                  <a:schemeClr val="accent1">
                    <a:lumMod val="75000"/>
                  </a:schemeClr>
                </a:solidFill>
              </a:rPr>
              <a:t>CPO Certificate Program</a:t>
            </a:r>
            <a:endParaRPr lang="en-US" b="1" dirty="0">
              <a:solidFill>
                <a:schemeClr val="accent1">
                  <a:lumMod val="75000"/>
                </a:schemeClr>
              </a:solidFill>
            </a:endParaRPr>
          </a:p>
        </p:txBody>
      </p:sp>
      <p:sp>
        <p:nvSpPr>
          <p:cNvPr id="3" name="Content Placeholder 2"/>
          <p:cNvSpPr>
            <a:spLocks noGrp="1"/>
          </p:cNvSpPr>
          <p:nvPr>
            <p:ph sz="quarter" idx="1"/>
          </p:nvPr>
        </p:nvSpPr>
        <p:spPr>
          <a:xfrm>
            <a:off x="457200" y="1143000"/>
            <a:ext cx="7467600" cy="5330952"/>
          </a:xfrm>
        </p:spPr>
        <p:txBody>
          <a:bodyPr>
            <a:normAutofit/>
          </a:bodyPr>
          <a:lstStyle/>
          <a:p>
            <a:pPr marL="0" indent="0">
              <a:buNone/>
            </a:pPr>
            <a:r>
              <a:rPr lang="en-US" sz="2800" dirty="0">
                <a:latin typeface="Arial Narrow" pitchFamily="34" charset="0"/>
              </a:rPr>
              <a:t>The Chemical Process Operations </a:t>
            </a:r>
            <a:r>
              <a:rPr lang="en-US" sz="2800" dirty="0" smtClean="0">
                <a:latin typeface="Arial Narrow" pitchFamily="34" charset="0"/>
              </a:rPr>
              <a:t>Career Academy </a:t>
            </a:r>
            <a:r>
              <a:rPr lang="en-US" sz="2800" dirty="0">
                <a:latin typeface="Arial Narrow" pitchFamily="34" charset="0"/>
              </a:rPr>
              <a:t>program includes courses that prepare individuals for employment in chemical or related industries. In addition to foundation courses in chemistry and physics, students learn about the industrial environment as it relates to process operations and instrumentation.</a:t>
            </a:r>
          </a:p>
          <a:p>
            <a:pPr marL="0" indent="0">
              <a:buNone/>
            </a:pPr>
            <a:r>
              <a:rPr lang="en-US" dirty="0"/>
              <a:t/>
            </a:r>
            <a:br>
              <a:rPr lang="en-US" dirty="0"/>
            </a:br>
            <a:r>
              <a:rPr lang="en-US" sz="2000" i="1" dirty="0">
                <a:latin typeface="Arial" pitchFamily="34" charset="0"/>
                <a:cs typeface="Arial" pitchFamily="34" charset="0"/>
              </a:rPr>
              <a:t>All courses in the Chemical Process Operations certificate program will articulate into the Associate of Applied Science degree program in General </a:t>
            </a:r>
            <a:r>
              <a:rPr lang="en-US" sz="2000" i="1" dirty="0" smtClean="0">
                <a:latin typeface="Arial" pitchFamily="34" charset="0"/>
                <a:cs typeface="Arial" pitchFamily="34" charset="0"/>
              </a:rPr>
              <a:t>Technology at Northeast State Community College.</a:t>
            </a:r>
            <a:endParaRPr lang="en-US" sz="2000" i="1" dirty="0">
              <a:latin typeface="Arial" pitchFamily="34" charset="0"/>
              <a:cs typeface="Arial" pitchFamily="34" charset="0"/>
            </a:endParaRPr>
          </a:p>
          <a:p>
            <a:endParaRPr lang="en-US" dirty="0"/>
          </a:p>
        </p:txBody>
      </p:sp>
    </p:spTree>
    <p:extLst>
      <p:ext uri="{BB962C8B-B14F-4D97-AF65-F5344CB8AC3E}">
        <p14:creationId xmlns:p14="http://schemas.microsoft.com/office/powerpoint/2010/main" val="381392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639762"/>
          </a:xfrm>
        </p:spPr>
        <p:txBody>
          <a:bodyPr/>
          <a:lstStyle/>
          <a:p>
            <a:r>
              <a:rPr lang="en-US" dirty="0" smtClean="0"/>
              <a:t>CPO Certification</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427395187"/>
              </p:ext>
            </p:extLst>
          </p:nvPr>
        </p:nvGraphicFramePr>
        <p:xfrm>
          <a:off x="533400" y="1143000"/>
          <a:ext cx="7467599" cy="3639680"/>
        </p:xfrm>
        <a:graphic>
          <a:graphicData uri="http://schemas.openxmlformats.org/drawingml/2006/table">
            <a:tbl>
              <a:tblPr/>
              <a:tblGrid>
                <a:gridCol w="576917"/>
                <a:gridCol w="649032"/>
                <a:gridCol w="1260763"/>
                <a:gridCol w="477449"/>
                <a:gridCol w="1327905"/>
                <a:gridCol w="1631284"/>
                <a:gridCol w="477449"/>
                <a:gridCol w="477449"/>
                <a:gridCol w="477449"/>
                <a:gridCol w="111902"/>
              </a:tblGrid>
              <a:tr h="193899">
                <a:tc>
                  <a:txBody>
                    <a:bodyPr/>
                    <a:lstStyle/>
                    <a:p>
                      <a:pPr algn="l" fontAlgn="b"/>
                      <a:endParaRPr lang="en-US" sz="900" b="0" i="0" u="none" strike="noStrike" dirty="0">
                        <a:solidFill>
                          <a:srgbClr val="000000"/>
                        </a:solidFill>
                        <a:effectLst/>
                        <a:latin typeface="Calibri"/>
                      </a:endParaRPr>
                    </a:p>
                  </a:txBody>
                  <a:tcPr marL="7458" marR="7458" marT="7458" marB="0" anchor="b">
                    <a:lnL>
                      <a:noFill/>
                    </a:lnL>
                    <a:lnR>
                      <a:noFill/>
                    </a:lnR>
                    <a:lnT>
                      <a:noFill/>
                    </a:lnT>
                    <a:lnB>
                      <a:noFill/>
                    </a:lnB>
                  </a:tcPr>
                </a:tc>
                <a:tc gridSpan="4">
                  <a:txBody>
                    <a:bodyPr/>
                    <a:lstStyle/>
                    <a:p>
                      <a:pPr algn="l" fontAlgn="b"/>
                      <a:r>
                        <a:rPr lang="en-US" sz="1200" b="1" i="0" u="none" strike="noStrike">
                          <a:solidFill>
                            <a:srgbClr val="000000"/>
                          </a:solidFill>
                          <a:effectLst/>
                          <a:latin typeface="Calibri"/>
                        </a:rPr>
                        <a:t>Certificate in Chemical Process Operations</a:t>
                      </a:r>
                    </a:p>
                  </a:txBody>
                  <a:tcPr marL="7458" marR="7458" marT="745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Calibri"/>
                      </a:endParaRPr>
                    </a:p>
                  </a:txBody>
                  <a:tcPr marL="7458" marR="7458" marT="74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7458" marR="7458" marT="74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7458" marR="7458" marT="74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7458" marR="7458" marT="74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7458" marR="7458" marT="7458" marB="0" anchor="b">
                    <a:lnL>
                      <a:noFill/>
                    </a:lnL>
                    <a:lnR>
                      <a:noFill/>
                    </a:lnR>
                    <a:lnT>
                      <a:noFill/>
                    </a:lnT>
                    <a:lnB>
                      <a:noFill/>
                    </a:lnB>
                  </a:tcPr>
                </a:tc>
              </a:tr>
              <a:tr h="171526">
                <a:tc>
                  <a:txBody>
                    <a:bodyPr/>
                    <a:lstStyle/>
                    <a:p>
                      <a:pPr algn="l" fontAlgn="b"/>
                      <a:r>
                        <a:rPr lang="en-US" sz="1000" b="0" i="0" u="none" strike="noStrike">
                          <a:solidFill>
                            <a:srgbClr val="000000"/>
                          </a:solidFill>
                          <a:effectLst/>
                          <a:latin typeface="Calibri"/>
                        </a:rPr>
                        <a:t> </a:t>
                      </a:r>
                    </a:p>
                  </a:txBody>
                  <a:tcPr marL="7458" marR="7458" marT="7458" marB="0" anchor="b">
                    <a:lnL>
                      <a:noFill/>
                    </a:lnL>
                    <a:lnR>
                      <a:noFill/>
                    </a:lnR>
                    <a:lnT>
                      <a:noFill/>
                    </a:lnT>
                    <a:lnB>
                      <a:noFill/>
                    </a:lnB>
                    <a:solidFill>
                      <a:srgbClr val="B8CCE4"/>
                    </a:solidFill>
                  </a:tcPr>
                </a:tc>
                <a:tc gridSpan="2">
                  <a:txBody>
                    <a:bodyPr/>
                    <a:lstStyle/>
                    <a:p>
                      <a:pPr algn="l" fontAlgn="b"/>
                      <a:r>
                        <a:rPr lang="en-US" sz="1000" b="1" i="0" u="none" strike="noStrike">
                          <a:solidFill>
                            <a:srgbClr val="000000"/>
                          </a:solidFill>
                          <a:effectLst/>
                          <a:latin typeface="Calibri"/>
                        </a:rPr>
                        <a:t>SUGGESTED TIMELINE: </a:t>
                      </a:r>
                    </a:p>
                  </a:txBody>
                  <a:tcPr marL="7458" marR="7458" marT="7458" marB="0" anchor="b">
                    <a:lnL>
                      <a:noFill/>
                    </a:lnL>
                    <a:lnR>
                      <a:noFill/>
                    </a:lnR>
                    <a:lnT>
                      <a:noFill/>
                    </a:lnT>
                    <a:lnB>
                      <a:noFill/>
                    </a:lnB>
                    <a:solidFill>
                      <a:srgbClr val="B8CCE4"/>
                    </a:solidFill>
                  </a:tcPr>
                </a:tc>
                <a:tc hMerge="1">
                  <a:txBody>
                    <a:bodyPr/>
                    <a:lstStyle/>
                    <a:p>
                      <a:endParaRPr lang="en-US"/>
                    </a:p>
                  </a:txBody>
                  <a:tcPr/>
                </a:tc>
                <a:tc>
                  <a:txBody>
                    <a:bodyPr/>
                    <a:lstStyle/>
                    <a:p>
                      <a:pPr algn="l" fontAlgn="b"/>
                      <a:r>
                        <a:rPr lang="en-US" sz="1000" b="0" i="0" u="none" strike="noStrike">
                          <a:solidFill>
                            <a:srgbClr val="000000"/>
                          </a:solidFill>
                          <a:effectLst/>
                          <a:latin typeface="Calibri"/>
                        </a:rPr>
                        <a:t> </a:t>
                      </a:r>
                    </a:p>
                  </a:txBody>
                  <a:tcPr marL="7458" marR="7458" marT="7458" marB="0" anchor="b">
                    <a:lnL>
                      <a:noFill/>
                    </a:lnL>
                    <a:lnR>
                      <a:noFill/>
                    </a:lnR>
                    <a:lnT>
                      <a:noFill/>
                    </a:lnT>
                    <a:lnB>
                      <a:noFill/>
                    </a:lnB>
                    <a:solidFill>
                      <a:srgbClr val="B8CCE4"/>
                    </a:solidFill>
                  </a:tcPr>
                </a:tc>
                <a:tc>
                  <a:txBody>
                    <a:bodyPr/>
                    <a:lstStyle/>
                    <a:p>
                      <a:pPr algn="l" fontAlgn="b"/>
                      <a:r>
                        <a:rPr lang="en-US" sz="1000" b="0" i="0" u="none" strike="noStrike">
                          <a:solidFill>
                            <a:srgbClr val="000000"/>
                          </a:solidFill>
                          <a:effectLst/>
                          <a:latin typeface="Calibri"/>
                        </a:rPr>
                        <a:t> </a:t>
                      </a:r>
                    </a:p>
                  </a:txBody>
                  <a:tcPr marL="7458" marR="7458" marT="7458" marB="0" anchor="b">
                    <a:lnL>
                      <a:noFill/>
                    </a:lnL>
                    <a:lnR>
                      <a:noFill/>
                    </a:lnR>
                    <a:lnT>
                      <a:noFill/>
                    </a:lnT>
                    <a:lnB>
                      <a:noFill/>
                    </a:lnB>
                    <a:solidFill>
                      <a:srgbClr val="B8CCE4"/>
                    </a:solidFill>
                  </a:tcPr>
                </a:tc>
                <a:tc>
                  <a:txBody>
                    <a:bodyPr/>
                    <a:lstStyle/>
                    <a:p>
                      <a:pPr algn="l" fontAlgn="b"/>
                      <a:r>
                        <a:rPr lang="en-US" sz="1000" b="0" i="0" u="none" strike="noStrike">
                          <a:solidFill>
                            <a:srgbClr val="000000"/>
                          </a:solidFill>
                          <a:effectLst/>
                          <a:latin typeface="Calibri"/>
                        </a:rPr>
                        <a:t> </a:t>
                      </a:r>
                    </a:p>
                  </a:txBody>
                  <a:tcPr marL="7458" marR="7458" marT="7458" marB="0" anchor="b">
                    <a:lnL>
                      <a:noFill/>
                    </a:lnL>
                    <a:lnR>
                      <a:noFill/>
                    </a:lnR>
                    <a:lnT>
                      <a:noFill/>
                    </a:lnT>
                    <a:lnB>
                      <a:noFill/>
                    </a:lnB>
                    <a:solidFill>
                      <a:srgbClr val="B8CCE4"/>
                    </a:solidFill>
                  </a:tcPr>
                </a:tc>
                <a:tc>
                  <a:txBody>
                    <a:bodyPr/>
                    <a:lstStyle/>
                    <a:p>
                      <a:pPr algn="l" fontAlgn="b"/>
                      <a:r>
                        <a:rPr lang="en-US" sz="1000" b="0" i="0" u="none" strike="noStrike">
                          <a:solidFill>
                            <a:srgbClr val="000000"/>
                          </a:solidFill>
                          <a:effectLst/>
                          <a:latin typeface="Calibri"/>
                        </a:rPr>
                        <a:t> </a:t>
                      </a:r>
                    </a:p>
                  </a:txBody>
                  <a:tcPr marL="7458" marR="7458" marT="7458" marB="0" anchor="b">
                    <a:lnL>
                      <a:noFill/>
                    </a:lnL>
                    <a:lnR>
                      <a:noFill/>
                    </a:lnR>
                    <a:lnT>
                      <a:noFill/>
                    </a:lnT>
                    <a:lnB>
                      <a:noFill/>
                    </a:lnB>
                    <a:solidFill>
                      <a:srgbClr val="B8CCE4"/>
                    </a:solidFill>
                  </a:tcPr>
                </a:tc>
                <a:tc>
                  <a:txBody>
                    <a:bodyPr/>
                    <a:lstStyle/>
                    <a:p>
                      <a:pPr algn="l" fontAlgn="b"/>
                      <a:r>
                        <a:rPr lang="en-US" sz="1000" b="0" i="0" u="none" strike="noStrike">
                          <a:solidFill>
                            <a:srgbClr val="000000"/>
                          </a:solidFill>
                          <a:effectLst/>
                          <a:latin typeface="Calibri"/>
                        </a:rPr>
                        <a:t> </a:t>
                      </a:r>
                    </a:p>
                  </a:txBody>
                  <a:tcPr marL="7458" marR="7458" marT="7458" marB="0" anchor="b">
                    <a:lnL>
                      <a:noFill/>
                    </a:lnL>
                    <a:lnR>
                      <a:noFill/>
                    </a:lnR>
                    <a:lnT>
                      <a:noFill/>
                    </a:lnT>
                    <a:lnB>
                      <a:noFill/>
                    </a:lnB>
                    <a:solidFill>
                      <a:srgbClr val="B8CCE4"/>
                    </a:solidFill>
                  </a:tcPr>
                </a:tc>
                <a:tc>
                  <a:txBody>
                    <a:bodyPr/>
                    <a:lstStyle/>
                    <a:p>
                      <a:pPr algn="l" fontAlgn="b"/>
                      <a:r>
                        <a:rPr lang="en-US" sz="1000" b="0" i="0" u="none" strike="noStrike">
                          <a:solidFill>
                            <a:srgbClr val="000000"/>
                          </a:solidFill>
                          <a:effectLst/>
                          <a:latin typeface="Calibri"/>
                        </a:rPr>
                        <a:t> </a:t>
                      </a:r>
                    </a:p>
                  </a:txBody>
                  <a:tcPr marL="7458" marR="7458" marT="7458" marB="0" anchor="b">
                    <a:lnL>
                      <a:noFill/>
                    </a:lnL>
                    <a:lnR>
                      <a:noFill/>
                    </a:lnR>
                    <a:lnT>
                      <a:noFill/>
                    </a:lnT>
                    <a:lnB>
                      <a:noFill/>
                    </a:lnB>
                    <a:solidFill>
                      <a:srgbClr val="B8CCE4"/>
                    </a:solidFill>
                  </a:tcPr>
                </a:tc>
                <a:tc>
                  <a:txBody>
                    <a:bodyPr/>
                    <a:lstStyle/>
                    <a:p>
                      <a:pPr algn="l" fontAlgn="b"/>
                      <a:r>
                        <a:rPr lang="en-US" sz="1000" b="0" i="0" u="none" strike="noStrike">
                          <a:solidFill>
                            <a:srgbClr val="000000"/>
                          </a:solidFill>
                          <a:effectLst/>
                          <a:latin typeface="Calibri"/>
                        </a:rPr>
                        <a:t> </a:t>
                      </a:r>
                    </a:p>
                  </a:txBody>
                  <a:tcPr marL="7458" marR="7458" marT="7458" marB="0" anchor="b">
                    <a:lnL>
                      <a:noFill/>
                    </a:lnL>
                    <a:lnR>
                      <a:noFill/>
                    </a:lnR>
                    <a:lnT>
                      <a:noFill/>
                    </a:lnT>
                    <a:lnB>
                      <a:noFill/>
                    </a:lnB>
                    <a:solidFill>
                      <a:srgbClr val="B8CCE4"/>
                    </a:solidFill>
                  </a:tcPr>
                </a:tc>
              </a:tr>
              <a:tr h="149153">
                <a:tc>
                  <a:txBody>
                    <a:bodyPr/>
                    <a:lstStyle/>
                    <a:p>
                      <a:pPr algn="l" fontAlgn="b"/>
                      <a:r>
                        <a:rPr lang="en-US" sz="900" b="1" i="1" u="none" strike="noStrike">
                          <a:solidFill>
                            <a:srgbClr val="000000"/>
                          </a:solidFill>
                          <a:effectLst/>
                          <a:latin typeface="Calibri"/>
                        </a:rPr>
                        <a:t> </a:t>
                      </a:r>
                    </a:p>
                  </a:txBody>
                  <a:tcPr marL="7458" marR="7458" marT="7458" marB="0" anchor="b">
                    <a:lnL>
                      <a:noFill/>
                    </a:lnL>
                    <a:lnR>
                      <a:noFill/>
                    </a:lnR>
                    <a:lnT>
                      <a:noFill/>
                    </a:lnT>
                    <a:lnB>
                      <a:noFill/>
                    </a:lnB>
                    <a:solidFill>
                      <a:srgbClr val="95B3D7"/>
                    </a:solidFill>
                  </a:tcPr>
                </a:tc>
                <a:tc>
                  <a:txBody>
                    <a:bodyPr/>
                    <a:lstStyle/>
                    <a:p>
                      <a:pPr algn="l" fontAlgn="b"/>
                      <a:r>
                        <a:rPr lang="en-US" sz="900" b="1" i="1" u="none" strike="noStrike">
                          <a:solidFill>
                            <a:srgbClr val="000000"/>
                          </a:solidFill>
                          <a:effectLst/>
                          <a:latin typeface="Calibri"/>
                        </a:rPr>
                        <a:t> </a:t>
                      </a:r>
                    </a:p>
                  </a:txBody>
                  <a:tcPr marL="7458" marR="7458" marT="7458" marB="0" anchor="b">
                    <a:lnL>
                      <a:noFill/>
                    </a:lnL>
                    <a:lnR>
                      <a:noFill/>
                    </a:lnR>
                    <a:lnT>
                      <a:noFill/>
                    </a:lnT>
                    <a:lnB>
                      <a:noFill/>
                    </a:lnB>
                    <a:solidFill>
                      <a:srgbClr val="95B3D7"/>
                    </a:solidFill>
                  </a:tcPr>
                </a:tc>
                <a:tc>
                  <a:txBody>
                    <a:bodyPr/>
                    <a:lstStyle/>
                    <a:p>
                      <a:pPr algn="l" fontAlgn="b"/>
                      <a:r>
                        <a:rPr lang="en-US" sz="900" b="1" i="1" u="none" strike="noStrike">
                          <a:solidFill>
                            <a:srgbClr val="000000"/>
                          </a:solidFill>
                          <a:effectLst/>
                          <a:latin typeface="Calibri"/>
                        </a:rPr>
                        <a:t> </a:t>
                      </a:r>
                    </a:p>
                  </a:txBody>
                  <a:tcPr marL="7458" marR="7458" marT="7458" marB="0" anchor="b">
                    <a:lnL>
                      <a:noFill/>
                    </a:lnL>
                    <a:lnR>
                      <a:noFill/>
                    </a:lnR>
                    <a:lnT>
                      <a:noFill/>
                    </a:lnT>
                    <a:lnB>
                      <a:noFill/>
                    </a:lnB>
                    <a:solidFill>
                      <a:srgbClr val="95B3D7"/>
                    </a:solidFill>
                  </a:tcPr>
                </a:tc>
                <a:tc>
                  <a:txBody>
                    <a:bodyPr/>
                    <a:lstStyle/>
                    <a:p>
                      <a:pPr algn="ctr" fontAlgn="b"/>
                      <a:r>
                        <a:rPr lang="en-US" sz="900" b="1" i="1" u="none" strike="noStrike">
                          <a:solidFill>
                            <a:srgbClr val="000000"/>
                          </a:solidFill>
                          <a:effectLst/>
                          <a:latin typeface="Calibri"/>
                        </a:rPr>
                        <a:t>Credits</a:t>
                      </a:r>
                    </a:p>
                  </a:txBody>
                  <a:tcPr marL="7458" marR="7458" marT="7458" marB="0" anchor="b">
                    <a:lnL>
                      <a:noFill/>
                    </a:lnL>
                    <a:lnR>
                      <a:noFill/>
                    </a:lnR>
                    <a:lnT>
                      <a:noFill/>
                    </a:lnT>
                    <a:lnB>
                      <a:noFill/>
                    </a:lnB>
                    <a:solidFill>
                      <a:srgbClr val="95B3D7"/>
                    </a:solidFill>
                  </a:tcPr>
                </a:tc>
                <a:tc>
                  <a:txBody>
                    <a:bodyPr/>
                    <a:lstStyle/>
                    <a:p>
                      <a:pPr algn="ctr" fontAlgn="b"/>
                      <a:r>
                        <a:rPr lang="en-US" sz="900" b="1" i="1" u="none" strike="noStrike">
                          <a:solidFill>
                            <a:srgbClr val="000000"/>
                          </a:solidFill>
                          <a:effectLst/>
                          <a:latin typeface="Calibri"/>
                        </a:rPr>
                        <a:t>Pre-Req.</a:t>
                      </a:r>
                    </a:p>
                  </a:txBody>
                  <a:tcPr marL="7458" marR="7458" marT="7458" marB="0" anchor="b">
                    <a:lnL>
                      <a:noFill/>
                    </a:lnL>
                    <a:lnR>
                      <a:noFill/>
                    </a:lnR>
                    <a:lnT>
                      <a:noFill/>
                    </a:lnT>
                    <a:lnB>
                      <a:noFill/>
                    </a:lnB>
                    <a:solidFill>
                      <a:srgbClr val="95B3D7"/>
                    </a:solidFill>
                  </a:tcPr>
                </a:tc>
                <a:tc>
                  <a:txBody>
                    <a:bodyPr/>
                    <a:lstStyle/>
                    <a:p>
                      <a:pPr algn="ctr" fontAlgn="b"/>
                      <a:r>
                        <a:rPr lang="en-US" sz="900" b="1" i="1" u="none" strike="noStrike">
                          <a:solidFill>
                            <a:srgbClr val="000000"/>
                          </a:solidFill>
                          <a:effectLst/>
                          <a:latin typeface="Calibri"/>
                        </a:rPr>
                        <a:t>Location</a:t>
                      </a:r>
                    </a:p>
                  </a:txBody>
                  <a:tcPr marL="7458" marR="7458" marT="7458" marB="0" anchor="b">
                    <a:lnL>
                      <a:noFill/>
                    </a:lnL>
                    <a:lnR>
                      <a:noFill/>
                    </a:lnR>
                    <a:lnT>
                      <a:noFill/>
                    </a:lnT>
                    <a:lnB>
                      <a:noFill/>
                    </a:lnB>
                    <a:solidFill>
                      <a:srgbClr val="95B3D7"/>
                    </a:solidFill>
                  </a:tcPr>
                </a:tc>
                <a:tc gridSpan="4">
                  <a:txBody>
                    <a:bodyPr/>
                    <a:lstStyle/>
                    <a:p>
                      <a:pPr algn="l" fontAlgn="b"/>
                      <a:r>
                        <a:rPr lang="en-US" sz="900" b="1" i="1" u="none" strike="noStrike">
                          <a:solidFill>
                            <a:srgbClr val="000000"/>
                          </a:solidFill>
                          <a:effectLst/>
                          <a:latin typeface="Calibri"/>
                        </a:rPr>
                        <a:t>Total Credit Hours per semester: </a:t>
                      </a:r>
                    </a:p>
                  </a:txBody>
                  <a:tcPr marL="7458" marR="7458" marT="7458" marB="0" anchor="b">
                    <a:lnL>
                      <a:noFill/>
                    </a:lnL>
                    <a:lnR>
                      <a:noFill/>
                    </a:lnR>
                    <a:lnT>
                      <a:noFill/>
                    </a:lnT>
                    <a:lnB>
                      <a:noFill/>
                    </a:lnB>
                    <a:solidFill>
                      <a:srgbClr val="95B3D7"/>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49153">
                <a:tc gridSpan="2">
                  <a:txBody>
                    <a:bodyPr/>
                    <a:lstStyle/>
                    <a:p>
                      <a:pPr algn="l" fontAlgn="b"/>
                      <a:r>
                        <a:rPr lang="en-US" sz="900" b="1" i="0" u="none" strike="noStrike">
                          <a:solidFill>
                            <a:srgbClr val="000000"/>
                          </a:solidFill>
                          <a:effectLst/>
                          <a:latin typeface="Calibri"/>
                        </a:rPr>
                        <a:t>Junior- FALL </a:t>
                      </a:r>
                    </a:p>
                  </a:txBody>
                  <a:tcPr marL="7458" marR="7458" marT="7458" marB="0" anchor="b">
                    <a:lnL>
                      <a:noFill/>
                    </a:lnL>
                    <a:lnR>
                      <a:noFill/>
                    </a:lnR>
                    <a:lnT>
                      <a:noFill/>
                    </a:lnT>
                    <a:lnB>
                      <a:noFill/>
                    </a:lnB>
                    <a:solidFill>
                      <a:srgbClr val="EEECE1"/>
                    </a:solidFill>
                  </a:tcPr>
                </a:tc>
                <a:tc h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ctr"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INTC 1010</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Quality &amp; Inspection</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3 credits</a:t>
                      </a:r>
                    </a:p>
                  </a:txBody>
                  <a:tcPr marL="7458" marR="7458" marT="7458" marB="0" anchor="b">
                    <a:lnL>
                      <a:noFill/>
                    </a:lnL>
                    <a:lnR>
                      <a:noFill/>
                    </a:lnR>
                    <a:lnT>
                      <a:noFill/>
                    </a:lnT>
                    <a:lnB>
                      <a:noFill/>
                    </a:lnB>
                    <a:solidFill>
                      <a:srgbClr val="EEECE1"/>
                    </a:solidFill>
                  </a:tcPr>
                </a:tc>
                <a:tc>
                  <a:txBody>
                    <a:bodyPr/>
                    <a:lstStyle/>
                    <a:p>
                      <a:pPr algn="ctr" fontAlgn="b"/>
                      <a:r>
                        <a:rPr lang="en-US" sz="900" b="0" i="0" u="none" strike="noStrike">
                          <a:solidFill>
                            <a:srgbClr val="000000"/>
                          </a:solidFill>
                          <a:effectLst/>
                          <a:latin typeface="Calibri"/>
                        </a:rPr>
                        <a:t>NONE</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AT DOBYNS-BENNETT or NESCC</a:t>
                      </a:r>
                    </a:p>
                  </a:txBody>
                  <a:tcPr marL="7458" marR="7458" marT="7458" marB="0" anchor="b">
                    <a:lnL>
                      <a:noFill/>
                    </a:lnL>
                    <a:lnR>
                      <a:noFill/>
                    </a:lnR>
                    <a:lnT>
                      <a:noFill/>
                    </a:lnT>
                    <a:lnB>
                      <a:noFill/>
                    </a:lnB>
                    <a:solidFill>
                      <a:srgbClr val="EEECE1"/>
                    </a:solidFill>
                  </a:tcPr>
                </a:tc>
                <a:tc rowSpan="2">
                  <a:txBody>
                    <a:bodyPr/>
                    <a:lstStyle/>
                    <a:p>
                      <a:pPr algn="ctr" fontAlgn="ctr"/>
                      <a:r>
                        <a:rPr lang="en-US" sz="900" b="0" i="0" u="none" strike="noStrike">
                          <a:solidFill>
                            <a:srgbClr val="000000"/>
                          </a:solidFill>
                          <a:effectLst/>
                          <a:latin typeface="Calibri"/>
                        </a:rPr>
                        <a:t>6</a:t>
                      </a:r>
                    </a:p>
                  </a:txBody>
                  <a:tcPr marL="7458" marR="7458" marT="7458" marB="0" anchor="ctr">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INTC 1020</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Safety in the Workplace</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3 credits</a:t>
                      </a:r>
                    </a:p>
                  </a:txBody>
                  <a:tcPr marL="7458" marR="7458" marT="7458" marB="0" anchor="b">
                    <a:lnL>
                      <a:noFill/>
                    </a:lnL>
                    <a:lnR>
                      <a:noFill/>
                    </a:lnR>
                    <a:lnT>
                      <a:noFill/>
                    </a:lnT>
                    <a:lnB>
                      <a:noFill/>
                    </a:lnB>
                    <a:solidFill>
                      <a:srgbClr val="EEECE1"/>
                    </a:solidFill>
                  </a:tcPr>
                </a:tc>
                <a:tc>
                  <a:txBody>
                    <a:bodyPr/>
                    <a:lstStyle/>
                    <a:p>
                      <a:pPr algn="ctr" fontAlgn="b"/>
                      <a:r>
                        <a:rPr lang="en-US" sz="900" b="0" i="0" u="none" strike="noStrike">
                          <a:solidFill>
                            <a:srgbClr val="000000"/>
                          </a:solidFill>
                          <a:effectLst/>
                          <a:latin typeface="Calibri"/>
                        </a:rPr>
                        <a:t>NONE</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AT DOBYNS-BENNETT or NESCC</a:t>
                      </a:r>
                    </a:p>
                  </a:txBody>
                  <a:tcPr marL="7458" marR="7458" marT="7458" marB="0" anchor="b">
                    <a:lnL>
                      <a:noFill/>
                    </a:lnL>
                    <a:lnR>
                      <a:noFill/>
                    </a:lnR>
                    <a:lnT>
                      <a:noFill/>
                    </a:lnT>
                    <a:lnB>
                      <a:noFill/>
                    </a:lnB>
                    <a:solidFill>
                      <a:srgbClr val="EEECE1"/>
                    </a:solidFill>
                  </a:tcPr>
                </a:tc>
                <a:tc v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ctr"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r>
              <a:tr h="149153">
                <a:tc gridSpan="2">
                  <a:txBody>
                    <a:bodyPr/>
                    <a:lstStyle/>
                    <a:p>
                      <a:pPr algn="l" fontAlgn="b"/>
                      <a:r>
                        <a:rPr lang="en-US" sz="900" b="1" i="0" u="none" strike="noStrike">
                          <a:solidFill>
                            <a:srgbClr val="000000"/>
                          </a:solidFill>
                          <a:effectLst/>
                          <a:latin typeface="Calibri"/>
                        </a:rPr>
                        <a:t>Junior- SPRING</a:t>
                      </a:r>
                    </a:p>
                  </a:txBody>
                  <a:tcPr marL="7458" marR="7458" marT="7458" marB="0" anchor="b">
                    <a:lnL>
                      <a:noFill/>
                    </a:lnL>
                    <a:lnR>
                      <a:noFill/>
                    </a:lnR>
                    <a:lnT>
                      <a:noFill/>
                    </a:lnT>
                    <a:lnB>
                      <a:noFill/>
                    </a:lnB>
                    <a:solidFill>
                      <a:srgbClr val="DCE6F1"/>
                    </a:solidFill>
                  </a:tcPr>
                </a:tc>
                <a:tc h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INTC 1041</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dirty="0">
                          <a:solidFill>
                            <a:srgbClr val="000000"/>
                          </a:solidFill>
                          <a:effectLst/>
                          <a:latin typeface="Calibri"/>
                        </a:rPr>
                        <a:t>Equipment I</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1 credit</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NONE</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ONLINE </a:t>
                      </a:r>
                    </a:p>
                  </a:txBody>
                  <a:tcPr marL="7458" marR="7458" marT="7458" marB="0" anchor="b">
                    <a:lnL>
                      <a:noFill/>
                    </a:lnL>
                    <a:lnR>
                      <a:noFill/>
                    </a:lnR>
                    <a:lnT>
                      <a:noFill/>
                    </a:lnT>
                    <a:lnB>
                      <a:noFill/>
                    </a:lnB>
                    <a:solidFill>
                      <a:srgbClr val="DCE6F1"/>
                    </a:solidFill>
                  </a:tcPr>
                </a:tc>
                <a:tc rowSpan="4">
                  <a:txBody>
                    <a:bodyPr/>
                    <a:lstStyle/>
                    <a:p>
                      <a:pPr algn="ctr" fontAlgn="ctr"/>
                      <a:r>
                        <a:rPr lang="en-US" sz="900" b="0" i="0" u="none" strike="noStrike">
                          <a:solidFill>
                            <a:srgbClr val="000000"/>
                          </a:solidFill>
                          <a:effectLst/>
                          <a:latin typeface="Calibri"/>
                        </a:rPr>
                        <a:t>6</a:t>
                      </a:r>
                    </a:p>
                  </a:txBody>
                  <a:tcPr marL="7458" marR="7458" marT="7458" marB="0" anchor="ctr">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INTC 1042</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Equipment II</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1 credit</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NONE</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ONLINE </a:t>
                      </a:r>
                    </a:p>
                  </a:txBody>
                  <a:tcPr marL="7458" marR="7458" marT="7458" marB="0" anchor="b">
                    <a:lnL>
                      <a:noFill/>
                    </a:lnL>
                    <a:lnR>
                      <a:noFill/>
                    </a:lnR>
                    <a:lnT>
                      <a:noFill/>
                    </a:lnT>
                    <a:lnB>
                      <a:noFill/>
                    </a:lnB>
                    <a:solidFill>
                      <a:srgbClr val="DCE6F1"/>
                    </a:solidFill>
                  </a:tcPr>
                </a:tc>
                <a:tc v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INTC 1061</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Applied Physical Science</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1 credit</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NONE</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ONLINE </a:t>
                      </a:r>
                    </a:p>
                  </a:txBody>
                  <a:tcPr marL="7458" marR="7458" marT="7458" marB="0" anchor="b">
                    <a:lnL>
                      <a:noFill/>
                    </a:lnL>
                    <a:lnR>
                      <a:noFill/>
                    </a:lnR>
                    <a:lnT>
                      <a:noFill/>
                    </a:lnT>
                    <a:lnB>
                      <a:noFill/>
                    </a:lnB>
                    <a:solidFill>
                      <a:srgbClr val="DCE6F1"/>
                    </a:solidFill>
                  </a:tcPr>
                </a:tc>
                <a:tc v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269967">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INTC 1070</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Basic Instrumentation</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3 credits</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NONE</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PARTIALLY ONLINE; LAB AT DOBYNS-BENNETT or NESCC</a:t>
                      </a:r>
                    </a:p>
                  </a:txBody>
                  <a:tcPr marL="7458" marR="7458" marT="7458" marB="0" anchor="b">
                    <a:lnL>
                      <a:noFill/>
                    </a:lnL>
                    <a:lnR>
                      <a:noFill/>
                    </a:lnR>
                    <a:lnT>
                      <a:noFill/>
                    </a:lnT>
                    <a:lnB>
                      <a:noFill/>
                    </a:lnB>
                    <a:solidFill>
                      <a:srgbClr val="DCE6F1"/>
                    </a:solidFill>
                  </a:tcPr>
                </a:tc>
                <a:tc v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49153">
                <a:tc gridSpan="2">
                  <a:txBody>
                    <a:bodyPr/>
                    <a:lstStyle/>
                    <a:p>
                      <a:pPr algn="l" fontAlgn="b"/>
                      <a:r>
                        <a:rPr lang="en-US" sz="900" b="1" i="0" u="none" strike="noStrike">
                          <a:solidFill>
                            <a:srgbClr val="000000"/>
                          </a:solidFill>
                          <a:effectLst/>
                          <a:latin typeface="Calibri"/>
                        </a:rPr>
                        <a:t>Senior- FALL</a:t>
                      </a:r>
                    </a:p>
                  </a:txBody>
                  <a:tcPr marL="7458" marR="7458" marT="7458" marB="0" anchor="b">
                    <a:lnL>
                      <a:noFill/>
                    </a:lnL>
                    <a:lnR>
                      <a:noFill/>
                    </a:lnR>
                    <a:lnT>
                      <a:noFill/>
                    </a:lnT>
                    <a:lnB>
                      <a:noFill/>
                    </a:lnB>
                    <a:solidFill>
                      <a:srgbClr val="EEECE1"/>
                    </a:solidFill>
                  </a:tcPr>
                </a:tc>
                <a:tc h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ctr"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CHEM 1030</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Intro. to Chemistry</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4 credits</a:t>
                      </a:r>
                    </a:p>
                  </a:txBody>
                  <a:tcPr marL="7458" marR="7458" marT="7458" marB="0" anchor="b">
                    <a:lnL>
                      <a:noFill/>
                    </a:lnL>
                    <a:lnR>
                      <a:noFill/>
                    </a:lnR>
                    <a:lnT>
                      <a:noFill/>
                    </a:lnT>
                    <a:lnB>
                      <a:noFill/>
                    </a:lnB>
                    <a:solidFill>
                      <a:srgbClr val="EEECE1"/>
                    </a:solidFill>
                  </a:tcPr>
                </a:tc>
                <a:tc>
                  <a:txBody>
                    <a:bodyPr/>
                    <a:lstStyle/>
                    <a:p>
                      <a:pPr algn="ctr" fontAlgn="b"/>
                      <a:r>
                        <a:rPr lang="en-US" sz="900" b="0" i="0" u="none" strike="noStrike">
                          <a:solidFill>
                            <a:srgbClr val="000000"/>
                          </a:solidFill>
                          <a:effectLst/>
                          <a:latin typeface="Calibri"/>
                        </a:rPr>
                        <a:t>ACT Math, Reading, English</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DUAL CREDIT AT DOBYNS-BENNETT</a:t>
                      </a:r>
                    </a:p>
                  </a:txBody>
                  <a:tcPr marL="7458" marR="7458" marT="7458" marB="0" anchor="b">
                    <a:lnL>
                      <a:noFill/>
                    </a:lnL>
                    <a:lnR>
                      <a:noFill/>
                    </a:lnR>
                    <a:lnT>
                      <a:noFill/>
                    </a:lnT>
                    <a:lnB>
                      <a:noFill/>
                    </a:lnB>
                    <a:solidFill>
                      <a:srgbClr val="EEECE1"/>
                    </a:solidFill>
                  </a:tcPr>
                </a:tc>
                <a:tc rowSpan="2">
                  <a:txBody>
                    <a:bodyPr/>
                    <a:lstStyle/>
                    <a:p>
                      <a:pPr algn="ctr" fontAlgn="ctr"/>
                      <a:r>
                        <a:rPr lang="en-US" sz="900" b="0" i="0" u="none" strike="noStrike">
                          <a:solidFill>
                            <a:srgbClr val="000000"/>
                          </a:solidFill>
                          <a:effectLst/>
                          <a:latin typeface="Calibri"/>
                        </a:rPr>
                        <a:t>7</a:t>
                      </a:r>
                    </a:p>
                  </a:txBody>
                  <a:tcPr marL="7458" marR="7458" marT="7458" marB="0" anchor="ctr">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MATH 1100</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Intermediate Algebra</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3 credits</a:t>
                      </a:r>
                    </a:p>
                  </a:txBody>
                  <a:tcPr marL="7458" marR="7458" marT="7458" marB="0" anchor="b">
                    <a:lnL>
                      <a:noFill/>
                    </a:lnL>
                    <a:lnR>
                      <a:noFill/>
                    </a:lnR>
                    <a:lnT>
                      <a:noFill/>
                    </a:lnT>
                    <a:lnB>
                      <a:noFill/>
                    </a:lnB>
                    <a:solidFill>
                      <a:srgbClr val="EEECE1"/>
                    </a:solidFill>
                  </a:tcPr>
                </a:tc>
                <a:tc>
                  <a:txBody>
                    <a:bodyPr/>
                    <a:lstStyle/>
                    <a:p>
                      <a:pPr algn="ctr" fontAlgn="b"/>
                      <a:r>
                        <a:rPr lang="en-US" sz="900" b="0" i="0" u="none" strike="noStrike">
                          <a:solidFill>
                            <a:srgbClr val="000000"/>
                          </a:solidFill>
                          <a:effectLst/>
                          <a:latin typeface="Calibri"/>
                        </a:rPr>
                        <a:t>ACT Math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AT DOBYNS-BENNETT or NESCC</a:t>
                      </a:r>
                    </a:p>
                  </a:txBody>
                  <a:tcPr marL="7458" marR="7458" marT="7458" marB="0" anchor="b">
                    <a:lnL>
                      <a:noFill/>
                    </a:lnL>
                    <a:lnR>
                      <a:noFill/>
                    </a:lnR>
                    <a:lnT>
                      <a:noFill/>
                    </a:lnT>
                    <a:lnB>
                      <a:noFill/>
                    </a:lnB>
                    <a:solidFill>
                      <a:srgbClr val="EEECE1"/>
                    </a:solidFill>
                  </a:tcPr>
                </a:tc>
                <a:tc v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ctr"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EEECE1"/>
                    </a:solidFill>
                  </a:tcPr>
                </a:tc>
              </a:tr>
              <a:tr h="149153">
                <a:tc gridSpan="2">
                  <a:txBody>
                    <a:bodyPr/>
                    <a:lstStyle/>
                    <a:p>
                      <a:pPr algn="l" fontAlgn="b"/>
                      <a:r>
                        <a:rPr lang="en-US" sz="900" b="1" i="0" u="none" strike="noStrike">
                          <a:solidFill>
                            <a:srgbClr val="000000"/>
                          </a:solidFill>
                          <a:effectLst/>
                          <a:latin typeface="Calibri"/>
                        </a:rPr>
                        <a:t>Senior- SPRING </a:t>
                      </a:r>
                    </a:p>
                  </a:txBody>
                  <a:tcPr marL="7458" marR="7458" marT="7458" marB="0" anchor="b">
                    <a:lnL>
                      <a:noFill/>
                    </a:lnL>
                    <a:lnR>
                      <a:noFill/>
                    </a:lnR>
                    <a:lnT>
                      <a:noFill/>
                    </a:lnT>
                    <a:lnB>
                      <a:noFill/>
                    </a:lnB>
                    <a:solidFill>
                      <a:srgbClr val="DCE6F1"/>
                    </a:solidFill>
                  </a:tcPr>
                </a:tc>
                <a:tc h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CHEM 1110</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General Chemistry I</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4 credits </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MATH 1100 or CHEM 1035</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AT DOBYNS-BENNETT or NESCC</a:t>
                      </a:r>
                    </a:p>
                  </a:txBody>
                  <a:tcPr marL="7458" marR="7458" marT="7458" marB="0" anchor="b">
                    <a:lnL>
                      <a:noFill/>
                    </a:lnL>
                    <a:lnR>
                      <a:noFill/>
                    </a:lnR>
                    <a:lnT>
                      <a:noFill/>
                    </a:lnT>
                    <a:lnB>
                      <a:noFill/>
                    </a:lnB>
                    <a:solidFill>
                      <a:srgbClr val="DCE6F1"/>
                    </a:solidFill>
                  </a:tcPr>
                </a:tc>
                <a:tc rowSpan="2">
                  <a:txBody>
                    <a:bodyPr/>
                    <a:lstStyle/>
                    <a:p>
                      <a:pPr algn="ctr" fontAlgn="ctr"/>
                      <a:r>
                        <a:rPr lang="en-US" sz="900" b="0" i="0" u="none" strike="noStrike">
                          <a:solidFill>
                            <a:srgbClr val="000000"/>
                          </a:solidFill>
                          <a:effectLst/>
                          <a:latin typeface="Calibri"/>
                        </a:rPr>
                        <a:t>6</a:t>
                      </a:r>
                    </a:p>
                  </a:txBody>
                  <a:tcPr marL="7458" marR="7458" marT="7458" marB="0" anchor="ctr">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ELECTIVE</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Technical Elective</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2 credits</a:t>
                      </a:r>
                    </a:p>
                  </a:txBody>
                  <a:tcPr marL="7458" marR="7458" marT="7458" marB="0" anchor="b">
                    <a:lnL>
                      <a:noFill/>
                    </a:lnL>
                    <a:lnR>
                      <a:noFill/>
                    </a:lnR>
                    <a:lnT>
                      <a:noFill/>
                    </a:lnT>
                    <a:lnB>
                      <a:noFill/>
                    </a:lnB>
                    <a:solidFill>
                      <a:srgbClr val="DCE6F1"/>
                    </a:solidFill>
                  </a:tcPr>
                </a:tc>
                <a:tc>
                  <a:txBody>
                    <a:bodyPr/>
                    <a:lstStyle/>
                    <a:p>
                      <a:pPr algn="ctr" fontAlgn="b"/>
                      <a:r>
                        <a:rPr lang="en-US" sz="900" b="0" i="0" u="none" strike="noStrike">
                          <a:solidFill>
                            <a:srgbClr val="000000"/>
                          </a:solidFill>
                          <a:effectLst/>
                          <a:latin typeface="Calibri"/>
                        </a:rPr>
                        <a:t>NONE</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AT DOBYNS-BENNETT or NESCC</a:t>
                      </a:r>
                    </a:p>
                  </a:txBody>
                  <a:tcPr marL="7458" marR="7458" marT="7458" marB="0" anchor="b">
                    <a:lnL>
                      <a:noFill/>
                    </a:lnL>
                    <a:lnR>
                      <a:noFill/>
                    </a:lnR>
                    <a:lnT>
                      <a:noFill/>
                    </a:lnT>
                    <a:lnB>
                      <a:noFill/>
                    </a:lnB>
                    <a:solidFill>
                      <a:srgbClr val="DCE6F1"/>
                    </a:solidFill>
                  </a:tcPr>
                </a:tc>
                <a:tc vMerge="1">
                  <a:txBody>
                    <a:bodyPr/>
                    <a:lstStyle/>
                    <a:p>
                      <a:endParaRPr lang="en-US"/>
                    </a:p>
                  </a:txBody>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49153">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c>
                  <a:txBody>
                    <a:bodyPr/>
                    <a:lstStyle/>
                    <a:p>
                      <a:pPr algn="l" fontAlgn="b"/>
                      <a:r>
                        <a:rPr lang="en-US" sz="900" b="0" i="0" u="none" strike="noStrike">
                          <a:solidFill>
                            <a:srgbClr val="000000"/>
                          </a:solidFill>
                          <a:effectLst/>
                          <a:latin typeface="Calibri"/>
                        </a:rPr>
                        <a:t> </a:t>
                      </a:r>
                    </a:p>
                  </a:txBody>
                  <a:tcPr marL="7458" marR="7458" marT="7458" marB="0" anchor="b">
                    <a:lnL>
                      <a:noFill/>
                    </a:lnL>
                    <a:lnR>
                      <a:noFill/>
                    </a:lnR>
                    <a:lnT>
                      <a:noFill/>
                    </a:lnT>
                    <a:lnB>
                      <a:noFill/>
                    </a:lnB>
                    <a:solidFill>
                      <a:srgbClr val="DCE6F1"/>
                    </a:solidFill>
                  </a:tcPr>
                </a:tc>
              </a:tr>
              <a:tr h="174509">
                <a:tc gridSpan="10">
                  <a:txBody>
                    <a:bodyPr/>
                    <a:lstStyle/>
                    <a:p>
                      <a:pPr algn="ctr" fontAlgn="ctr"/>
                      <a:r>
                        <a:rPr lang="en-US" sz="1100" b="1" i="0" u="none" strike="noStrike" dirty="0">
                          <a:solidFill>
                            <a:srgbClr val="000000"/>
                          </a:solidFill>
                          <a:effectLst/>
                          <a:latin typeface="Calibri"/>
                        </a:rPr>
                        <a:t>GRADUATE WITH A CERTIFICATE FROM NESCC IN CHEMICAL PROCESS OPERATIONS. </a:t>
                      </a:r>
                    </a:p>
                  </a:txBody>
                  <a:tcPr marL="7458" marR="7458" marT="7458" marB="0" anchor="ctr">
                    <a:lnL>
                      <a:noFill/>
                    </a:lnL>
                    <a:lnR>
                      <a:noFill/>
                    </a:lnR>
                    <a:lnT>
                      <a:noFill/>
                    </a:lnT>
                    <a:lnB>
                      <a:noFill/>
                    </a:lnB>
                    <a:solidFill>
                      <a:srgbClr val="95B3D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925039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349</TotalTime>
  <Words>220</Words>
  <Application>Microsoft Office PowerPoint</Application>
  <PresentationFormat>On-screen Show (4:3)</PresentationFormat>
  <Paragraphs>196</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Oriel</vt:lpstr>
      <vt:lpstr>PowerPoint Presentation</vt:lpstr>
      <vt:lpstr>Earning Potential</vt:lpstr>
      <vt:lpstr>CPO Certificate Program</vt:lpstr>
      <vt:lpstr>CPO Certification</vt:lpstr>
    </vt:vector>
  </TitlesOfParts>
  <Company>KCS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 Credit Opportunities</dc:title>
  <dc:creator>Wolfe, Tammy S.</dc:creator>
  <cp:lastModifiedBy>Wolfe, Tammy S.</cp:lastModifiedBy>
  <cp:revision>13</cp:revision>
  <dcterms:created xsi:type="dcterms:W3CDTF">2015-02-09T15:11:04Z</dcterms:created>
  <dcterms:modified xsi:type="dcterms:W3CDTF">2016-01-12T16:41:35Z</dcterms:modified>
</cp:coreProperties>
</file>